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79" r:id="rId27"/>
    <p:sldId id="280" r:id="rId28"/>
    <p:sldId id="281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1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54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00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68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4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58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10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06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59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29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26D4-1860-46FE-855D-14AFF808BB39}" type="datetimeFigureOut">
              <a:rPr lang="sv-SE" smtClean="0"/>
              <a:t>2013-11-14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2D85-FD97-4165-9830-05D3000B5F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23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7" y="54868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sv-SE" dirty="0" smtClean="0"/>
              <a:t>Såga i kuber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7033" y="5673243"/>
            <a:ext cx="6400800" cy="1145604"/>
          </a:xfrm>
        </p:spPr>
        <p:txBody>
          <a:bodyPr/>
          <a:lstStyle/>
          <a:p>
            <a:r>
              <a:rPr lang="sv-SE" dirty="0" smtClean="0"/>
              <a:t>Förklaringar</a:t>
            </a:r>
          </a:p>
        </p:txBody>
      </p:sp>
    </p:spTree>
    <p:extLst>
      <p:ext uri="{BB962C8B-B14F-4D97-AF65-F5344CB8AC3E}">
        <p14:creationId xmlns:p14="http://schemas.microsoft.com/office/powerpoint/2010/main" val="22625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ubrik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3140968"/>
                <a:ext cx="7772400" cy="1470025"/>
              </a:xfrm>
            </p:spPr>
            <p:txBody>
              <a:bodyPr>
                <a:normAutofit/>
              </a:bodyPr>
              <a:lstStyle/>
              <a:p>
                <a:r>
                  <a:rPr lang="sv-SE" sz="2400" dirty="0" smtClean="0"/>
                  <a:t>4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längs varje kant</a:t>
                </a:r>
                <a:br>
                  <a:rPr lang="sv-SE" sz="2400" dirty="0" smtClean="0"/>
                </a:br>
                <a:r>
                  <a:rPr lang="sv-SE" sz="2400" dirty="0" smtClean="0"/>
                  <a:t> </a:t>
                </a:r>
                <a:br>
                  <a:rPr lang="sv-SE" sz="2400" dirty="0" smtClean="0"/>
                </a:br>
                <a:r>
                  <a:rPr lang="sv-SE" sz="2400" dirty="0" smtClean="0"/>
                  <a:t>Antal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totalt:  </a:t>
                </a:r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4</m:t>
                    </m:r>
                    <m:r>
                      <a:rPr lang="sv-SE" sz="2400" b="0" i="1" smtClean="0">
                        <a:latin typeface="Cambria Math"/>
                        <a:ea typeface="Cambria Math"/>
                      </a:rPr>
                      <m:t>∙4∙</m:t>
                    </m:r>
                    <m:r>
                      <a:rPr lang="sv-SE" sz="2400" b="0" i="0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sv-SE" sz="2400" dirty="0">
                        <a:latin typeface="Cambria Math"/>
                      </a:rPr>
                      <m:t>=</m:t>
                    </m:r>
                    <m:r>
                      <a:rPr lang="sv-SE" sz="2400" b="0" i="0" dirty="0" smtClean="0">
                        <a:latin typeface="Cambria Math"/>
                      </a:rPr>
                      <m:t>64</m:t>
                    </m:r>
                  </m:oMath>
                </a14:m>
                <a:endParaRPr lang="sv-SE" sz="2400" dirty="0"/>
              </a:p>
            </p:txBody>
          </p:sp>
        </mc:Choice>
        <mc:Fallback xmlns="">
          <p:sp>
            <p:nvSpPr>
              <p:cNvPr id="2" name="Rubri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3140968"/>
                <a:ext cx="7772400" cy="14700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15301"/>
              </p:ext>
            </p:extLst>
          </p:nvPr>
        </p:nvGraphicFramePr>
        <p:xfrm>
          <a:off x="1475656" y="5085184"/>
          <a:ext cx="609600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Totalt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 målad sida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Ingen sida målad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1" t="30202" b="16465"/>
          <a:stretch/>
        </p:blipFill>
        <p:spPr>
          <a:xfrm>
            <a:off x="3347864" y="332656"/>
            <a:ext cx="2646218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ubrik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3140968"/>
                <a:ext cx="7772400" cy="1470025"/>
              </a:xfrm>
            </p:spPr>
            <p:txBody>
              <a:bodyPr>
                <a:normAutofit/>
              </a:bodyPr>
              <a:lstStyle/>
              <a:p>
                <a:r>
                  <a:rPr lang="sv-SE" sz="2400" dirty="0" smtClean="0"/>
                  <a:t>5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längs varje kant</a:t>
                </a:r>
                <a:br>
                  <a:rPr lang="sv-SE" sz="2400" dirty="0" smtClean="0"/>
                </a:br>
                <a:r>
                  <a:rPr lang="sv-SE" sz="2400" dirty="0" smtClean="0"/>
                  <a:t> </a:t>
                </a:r>
                <a:br>
                  <a:rPr lang="sv-SE" sz="2400" dirty="0" smtClean="0"/>
                </a:br>
                <a:r>
                  <a:rPr lang="sv-SE" sz="2400" dirty="0" smtClean="0"/>
                  <a:t>Antal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totalt: 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5</m:t>
                    </m:r>
                    <m:r>
                      <a:rPr lang="sv-SE" sz="2400" b="0" i="1" smtClean="0">
                        <a:latin typeface="Cambria Math"/>
                        <a:ea typeface="Cambria Math"/>
                      </a:rPr>
                      <m:t>∙5∙</m:t>
                    </m:r>
                    <m:r>
                      <a:rPr lang="sv-SE" sz="2400" b="0" i="0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sv-SE" sz="2400" dirty="0">
                        <a:latin typeface="Cambria Math"/>
                      </a:rPr>
                      <m:t>=</m:t>
                    </m:r>
                    <m:r>
                      <a:rPr lang="sv-SE" sz="2400" b="0" i="0" dirty="0" smtClean="0">
                        <a:latin typeface="Cambria Math"/>
                      </a:rPr>
                      <m:t>125</m:t>
                    </m:r>
                  </m:oMath>
                </a14:m>
                <a:endParaRPr lang="sv-SE" sz="2400" dirty="0"/>
              </a:p>
            </p:txBody>
          </p:sp>
        </mc:Choice>
        <mc:Fallback xmlns="">
          <p:sp>
            <p:nvSpPr>
              <p:cNvPr id="2" name="Rubri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3140968"/>
                <a:ext cx="7772400" cy="14700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15825"/>
              </p:ext>
            </p:extLst>
          </p:nvPr>
        </p:nvGraphicFramePr>
        <p:xfrm>
          <a:off x="1475656" y="5085184"/>
          <a:ext cx="609600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Totalt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 målad sida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Ingen sida målad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125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27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15448" r="44958"/>
          <a:stretch/>
        </p:blipFill>
        <p:spPr>
          <a:xfrm>
            <a:off x="2699792" y="260648"/>
            <a:ext cx="3172692" cy="29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Alla fyra i samma tabell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782053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Totalt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 målad sida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Ingen sida målad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125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27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0" y="50851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Vad ska det stå på nästa rad?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4801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Kub med 6 </a:t>
            </a:r>
            <a:r>
              <a:rPr lang="sv-SE" dirty="0" err="1" smtClean="0"/>
              <a:t>småkuber</a:t>
            </a:r>
            <a:r>
              <a:rPr lang="sv-SE" dirty="0" smtClean="0"/>
              <a:t> längs varje kant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8391452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8391452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78689" r="-4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ktangel 2"/>
              <p:cNvSpPr/>
              <p:nvPr/>
            </p:nvSpPr>
            <p:spPr>
              <a:xfrm>
                <a:off x="0" y="1340768"/>
                <a:ext cx="9144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sz="2400" dirty="0" smtClean="0"/>
                  <a:t>Antal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totalt: 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6</m:t>
                    </m:r>
                    <m:r>
                      <a:rPr lang="sv-SE" sz="2400" b="0" i="1" smtClean="0">
                        <a:latin typeface="Cambria Math"/>
                        <a:ea typeface="Cambria Math"/>
                      </a:rPr>
                      <m:t>∙6∙</m:t>
                    </m:r>
                    <m:r>
                      <a:rPr lang="sv-SE" sz="2400" b="0" i="0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sv-SE" sz="2400" dirty="0">
                        <a:latin typeface="Cambria Math"/>
                      </a:rPr>
                      <m:t>=</m:t>
                    </m:r>
                    <m:r>
                      <a:rPr lang="sv-SE" sz="2400" b="0" i="0" dirty="0" smtClean="0">
                        <a:latin typeface="Cambria Math"/>
                      </a:rPr>
                      <m:t>216</m:t>
                    </m:r>
                  </m:oMath>
                </a14:m>
                <a:endParaRPr lang="sv-SE" sz="2400" dirty="0"/>
              </a:p>
            </p:txBody>
          </p:sp>
        </mc:Choice>
        <mc:Fallback xmlns="">
          <p:sp>
            <p:nvSpPr>
              <p:cNvPr id="3" name="Rektange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9144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6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-27353" y="47869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 </a:t>
            </a:r>
            <a:r>
              <a:rPr lang="sv-SE" sz="2400" dirty="0" smtClean="0"/>
              <a:t>8 hörnkuber med 3 målade sidor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09"/>
          <a:stretch/>
        </p:blipFill>
        <p:spPr>
          <a:xfrm>
            <a:off x="2098963" y="188640"/>
            <a:ext cx="4946073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Kub med 6 </a:t>
            </a:r>
            <a:r>
              <a:rPr lang="sv-SE" dirty="0" err="1" smtClean="0"/>
              <a:t>småkuber</a:t>
            </a:r>
            <a:r>
              <a:rPr lang="sv-SE" dirty="0" smtClean="0"/>
              <a:t> längs varje kant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5099899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5099899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78689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25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1143000"/>
          </a:xfrm>
        </p:spPr>
        <p:txBody>
          <a:bodyPr>
            <a:normAutofit/>
          </a:bodyPr>
          <a:lstStyle/>
          <a:p>
            <a:r>
              <a:rPr lang="sv-SE" sz="2400" dirty="0" err="1" smtClean="0"/>
              <a:t>Småkuber</a:t>
            </a:r>
            <a:r>
              <a:rPr lang="sv-SE" sz="2400" dirty="0" smtClean="0"/>
              <a:t> med 2 målade sidor finns längs kanterna. </a:t>
            </a:r>
            <a:br>
              <a:rPr lang="sv-SE" sz="2400" dirty="0" smtClean="0"/>
            </a:br>
            <a:r>
              <a:rPr lang="sv-SE" sz="2400" dirty="0" smtClean="0"/>
              <a:t>Hur många kanter har en kub?</a:t>
            </a:r>
            <a:endParaRPr lang="sv-SE" sz="2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>
          <a:xfrm>
            <a:off x="2168236" y="-171400"/>
            <a:ext cx="480752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373"/>
            <a:ext cx="9144000" cy="408908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>
          <a:xfrm>
            <a:off x="2168236" y="-171400"/>
            <a:ext cx="480752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373"/>
            <a:ext cx="9144000" cy="408908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>
          <a:xfrm>
            <a:off x="2168236" y="-171400"/>
            <a:ext cx="480752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373"/>
            <a:ext cx="9144000" cy="408908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>
          <a:xfrm>
            <a:off x="2168236" y="-171400"/>
            <a:ext cx="480752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373"/>
            <a:ext cx="9144000" cy="408908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>
          <a:xfrm>
            <a:off x="2168236" y="-171400"/>
            <a:ext cx="480752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373"/>
            <a:ext cx="9144000" cy="408908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>
          <a:xfrm>
            <a:off x="2168236" y="-171400"/>
            <a:ext cx="480752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373"/>
            <a:ext cx="9144000" cy="40890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ruta 4"/>
              <p:cNvSpPr txBox="1"/>
              <p:nvPr/>
            </p:nvSpPr>
            <p:spPr>
              <a:xfrm>
                <a:off x="3995936" y="3429000"/>
                <a:ext cx="428498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/>
                  <a:t>Längs varje kant är alla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utom hörnen av denna typ.</a:t>
                </a:r>
              </a:p>
              <a:p>
                <a:endParaRPr lang="sv-SE" sz="2400" dirty="0"/>
              </a:p>
              <a:p>
                <a:r>
                  <a:rPr lang="sv-SE" sz="2400" dirty="0" smtClean="0"/>
                  <a:t>Med 6 kuber längs varje kant är 4 av denna typ, och med 12 kanter blir det:</a:t>
                </a:r>
              </a:p>
              <a:p>
                <a:endParaRPr lang="sv-S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i="1">
                          <a:latin typeface="Cambria Math"/>
                        </a:rPr>
                        <m:t>1</m:t>
                      </m:r>
                      <m:r>
                        <a:rPr lang="sv-SE" sz="2400" b="0" i="1" smtClean="0">
                          <a:latin typeface="Cambria Math"/>
                        </a:rPr>
                        <m:t>2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=48</m:t>
                      </m:r>
                    </m:oMath>
                  </m:oMathPara>
                </a14:m>
                <a:endParaRPr lang="sv-SE" sz="2400" dirty="0"/>
              </a:p>
            </p:txBody>
          </p:sp>
        </mc:Choice>
        <mc:Fallback>
          <p:sp>
            <p:nvSpPr>
              <p:cNvPr id="5" name="textruta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29000"/>
                <a:ext cx="4284984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2279" t="-1603" r="-199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>
          <a:xfrm>
            <a:off x="2168236" y="-171400"/>
            <a:ext cx="480752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Kub med 6 </a:t>
            </a:r>
            <a:r>
              <a:rPr lang="sv-SE" dirty="0" err="1" smtClean="0"/>
              <a:t>småkuber</a:t>
            </a:r>
            <a:r>
              <a:rPr lang="sv-SE" dirty="0" smtClean="0"/>
              <a:t> längs varje kant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8682273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16752"/>
                    <a:gridCol w="1975088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sv-SE" b="0" i="1" dirty="0" smtClean="0">
                                    <a:latin typeface="Cambria Math"/>
                                    <a:ea typeface="Cambria Math"/>
                                  </a:rPr>
                                  <m:t>∙4</m:t>
                                </m:r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sv-SE" i="1" dirty="0" smtClean="0">
                                    <a:latin typeface="Cambria Math"/>
                                  </a:rPr>
                                  <m:t>48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8682273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16752"/>
                    <a:gridCol w="1975088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78689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000" t="-578689" r="-16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71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" y="35010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De </a:t>
            </a:r>
            <a:r>
              <a:rPr lang="sv-SE" sz="2400" dirty="0" err="1" smtClean="0"/>
              <a:t>småkuber</a:t>
            </a:r>
            <a:r>
              <a:rPr lang="sv-SE" sz="2400" dirty="0" smtClean="0"/>
              <a:t> som sitter i mitten på varje sida blir bara målade </a:t>
            </a:r>
          </a:p>
          <a:p>
            <a:pPr algn="ctr"/>
            <a:r>
              <a:rPr lang="sv-SE" sz="2400" dirty="0" smtClean="0"/>
              <a:t>på en sida. Hur många sidor har en kub?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1"/>
          <a:stretch/>
        </p:blipFill>
        <p:spPr>
          <a:xfrm>
            <a:off x="1691680" y="-51223"/>
            <a:ext cx="466975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" y="35010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De </a:t>
            </a:r>
            <a:r>
              <a:rPr lang="sv-SE" sz="2400" dirty="0" err="1" smtClean="0"/>
              <a:t>småkuber</a:t>
            </a:r>
            <a:r>
              <a:rPr lang="sv-SE" sz="2400" dirty="0" smtClean="0"/>
              <a:t> som sitter i mitten på varje sida blir bara målade </a:t>
            </a:r>
          </a:p>
          <a:p>
            <a:pPr algn="ctr"/>
            <a:r>
              <a:rPr lang="sv-SE" sz="2400" dirty="0" smtClean="0"/>
              <a:t>på en sida. Hur många sidor har en kub?</a:t>
            </a:r>
            <a:endParaRPr lang="sv-SE" sz="2400" dirty="0"/>
          </a:p>
        </p:txBody>
      </p:sp>
      <p:pic>
        <p:nvPicPr>
          <p:cNvPr id="1026" name="Picture 2" descr="http://openclipart.org/image/800px/svg_to_png/25207/Anonymous_two_red_di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2867472" cy="17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1"/>
          <a:stretch/>
        </p:blipFill>
        <p:spPr>
          <a:xfrm>
            <a:off x="1691680" y="-51223"/>
            <a:ext cx="466975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ruta 1"/>
              <p:cNvSpPr txBox="1"/>
              <p:nvPr/>
            </p:nvSpPr>
            <p:spPr>
              <a:xfrm>
                <a:off x="1259632" y="3573016"/>
                <a:ext cx="650909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sv-SE" sz="2400" dirty="0" smtClean="0"/>
                  <a:t>Med 6 sidor och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sv-SE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a:rPr lang="sv-SE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sv-SE" sz="2400" b="0" i="1" smtClean="0">
                        <a:latin typeface="Cambria Math"/>
                        <a:ea typeface="Cambria Math"/>
                      </a:rPr>
                      <m:t>=16</m:t>
                    </m:r>
                    <m:r>
                      <a:rPr lang="sv-SE" sz="2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på varje sida: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latin typeface="Cambria Math"/>
                        </a:rPr>
                        <m:t>6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∙16=96</m:t>
                      </m:r>
                    </m:oMath>
                  </m:oMathPara>
                </a14:m>
                <a:endParaRPr lang="sv-SE" sz="2400" dirty="0"/>
              </a:p>
            </p:txBody>
          </p:sp>
        </mc:Choice>
        <mc:Fallback>
          <p:sp>
            <p:nvSpPr>
              <p:cNvPr id="2" name="textruta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73016"/>
                <a:ext cx="650909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1"/>
          <a:stretch/>
        </p:blipFill>
        <p:spPr>
          <a:xfrm>
            <a:off x="1691680" y="-51223"/>
            <a:ext cx="4669757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Kub med 6 </a:t>
            </a:r>
            <a:r>
              <a:rPr lang="sv-SE" dirty="0" err="1" smtClean="0"/>
              <a:t>småkuber</a:t>
            </a:r>
            <a:r>
              <a:rPr lang="sv-SE" dirty="0" smtClean="0"/>
              <a:t> längs varje kant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8773622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460768"/>
                    <a:gridCol w="1831072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sv-SE" b="0" i="1" dirty="0" smtClean="0">
                                    <a:latin typeface="Cambria Math"/>
                                    <a:ea typeface="Cambria Math"/>
                                  </a:rPr>
                                  <m:t>∙4</m:t>
                                </m:r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sv-SE" i="1" dirty="0" smtClean="0">
                                    <a:latin typeface="Cambria Math"/>
                                  </a:rPr>
                                  <m:t>48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sv-SE" b="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sv-SE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sv-SE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sv-SE" i="1" dirty="0" smtClean="0">
                                    <a:latin typeface="Cambria Math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8773622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460768"/>
                    <a:gridCol w="1831072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78689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0000" t="-578689" r="-18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578689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2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ruta 4"/>
              <p:cNvSpPr txBox="1"/>
              <p:nvPr/>
            </p:nvSpPr>
            <p:spPr>
              <a:xfrm>
                <a:off x="683568" y="4725144"/>
                <a:ext cx="79928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/>
                  <a:t>De omålade </a:t>
                </a:r>
                <a:r>
                  <a:rPr lang="sv-SE" sz="2400" dirty="0" err="1" smtClean="0"/>
                  <a:t>småkuberna</a:t>
                </a:r>
                <a:r>
                  <a:rPr lang="sv-SE" sz="2400" dirty="0" smtClean="0"/>
                  <a:t> bildar en mindre kub inuti den stora, med en </a:t>
                </a:r>
                <a:r>
                  <a:rPr lang="sv-SE" sz="2400" dirty="0" err="1" smtClean="0"/>
                  <a:t>kantlängd</a:t>
                </a:r>
                <a:r>
                  <a:rPr lang="sv-SE" sz="2400" dirty="0" smtClean="0"/>
                  <a:t> som är 2 kuber kortare än den stora.</a:t>
                </a:r>
              </a:p>
              <a:p>
                <a:r>
                  <a:rPr lang="sv-SE" sz="2400" dirty="0" smtClean="0"/>
                  <a:t>Denna inre kub har kantlängden </a:t>
                </a:r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6−2=4</m:t>
                    </m:r>
                  </m:oMath>
                </a14:m>
                <a:r>
                  <a:rPr lang="sv-SE" sz="2400" dirty="0" smtClean="0"/>
                  <a:t> och består av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sv-SE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a:rPr lang="sv-SE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sv-SE" sz="2400" b="0" i="1" smtClean="0">
                        <a:latin typeface="Cambria Math"/>
                        <a:ea typeface="Cambria Math"/>
                      </a:rPr>
                      <m:t>=64</m:t>
                    </m:r>
                  </m:oMath>
                </a14:m>
                <a:r>
                  <a:rPr lang="sv-SE" sz="2400" dirty="0" smtClean="0"/>
                  <a:t> småkuber.</a:t>
                </a:r>
                <a:endParaRPr lang="sv-SE" sz="2400" dirty="0"/>
              </a:p>
            </p:txBody>
          </p:sp>
        </mc:Choice>
        <mc:Fallback>
          <p:sp>
            <p:nvSpPr>
              <p:cNvPr id="5" name="textruta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5144"/>
                <a:ext cx="7992888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144" t="-3101" r="-229" b="-775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" y="840826"/>
            <a:ext cx="9144000" cy="4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Kub med 6 </a:t>
            </a:r>
            <a:r>
              <a:rPr lang="sv-SE" dirty="0" err="1" smtClean="0"/>
              <a:t>småkuber</a:t>
            </a:r>
            <a:r>
              <a:rPr lang="sv-SE" dirty="0" smtClean="0"/>
              <a:t> längs varje kant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707547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sv-SE" b="0" i="1" dirty="0" smtClean="0">
                                    <a:latin typeface="Cambria Math"/>
                                    <a:ea typeface="Cambria Math"/>
                                  </a:rPr>
                                  <m:t>∙4</m:t>
                                </m:r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sv-SE" i="1" dirty="0" smtClean="0">
                                    <a:latin typeface="Cambria Math"/>
                                  </a:rPr>
                                  <m:t>48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sv-SE" b="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sv-SE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sv-SE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sv-SE" i="1" dirty="0" smtClean="0">
                                    <a:latin typeface="Cambria Math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v-SE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sv-SE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sv-SE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sv-SE" i="1" dirty="0" smtClean="0">
                                    <a:latin typeface="Cambria Math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707547"/>
                  </p:ext>
                </p:extLst>
              </p:nvPr>
            </p:nvGraphicFramePr>
            <p:xfrm>
              <a:off x="457200" y="2420888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78689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578689" r="-17307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578689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78689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65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0" y="56612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H</a:t>
            </a:r>
            <a:r>
              <a:rPr lang="sv-SE" sz="2400" dirty="0" smtClean="0"/>
              <a:t>örnkuber med 3 målade sidor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76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räknar vi ut antalen för en kub </a:t>
            </a:r>
            <a:r>
              <a:rPr lang="sv-SE" dirty="0" smtClean="0"/>
              <a:t>med </a:t>
            </a:r>
            <a:r>
              <a:rPr lang="sv-SE" dirty="0" smtClean="0"/>
              <a:t>n </a:t>
            </a:r>
            <a:r>
              <a:rPr lang="sv-SE" dirty="0" err="1" smtClean="0"/>
              <a:t>småkuber</a:t>
            </a:r>
            <a:r>
              <a:rPr lang="sv-SE" dirty="0" smtClean="0"/>
              <a:t> längs varje </a:t>
            </a:r>
            <a:r>
              <a:rPr lang="sv-SE" dirty="0" smtClean="0"/>
              <a:t>kant?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33669667"/>
                  </p:ext>
                </p:extLst>
              </p:nvPr>
            </p:nvGraphicFramePr>
            <p:xfrm>
              <a:off x="457200" y="2420888"/>
              <a:ext cx="8229600" cy="32551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6∙6∙6=216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12</m:t>
                                </m:r>
                                <m:r>
                                  <a:rPr lang="sv-SE" dirty="0" smtClean="0"/>
                                  <m:t>∙4=48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6</m:t>
                                </m:r>
                                <m:r>
                                  <a:rPr lang="sv-SE" dirty="0" smtClean="0"/>
                                  <m:t>∙</m:t>
                                </m:r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=96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3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=64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33669667"/>
                  </p:ext>
                </p:extLst>
              </p:nvPr>
            </p:nvGraphicFramePr>
            <p:xfrm>
              <a:off x="457200" y="2420888"/>
              <a:ext cx="8229600" cy="32551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90017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51563" r="-400000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551563" r="-173077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551563" r="-100000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51563" b="-21406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83607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78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räknar vi ut antalen för en kub </a:t>
            </a:r>
            <a:r>
              <a:rPr lang="sv-SE" dirty="0" smtClean="0"/>
              <a:t>med </a:t>
            </a:r>
            <a:r>
              <a:rPr lang="sv-SE" dirty="0" smtClean="0"/>
              <a:t>n </a:t>
            </a:r>
            <a:r>
              <a:rPr lang="sv-SE" dirty="0" err="1" smtClean="0"/>
              <a:t>småkuber</a:t>
            </a:r>
            <a:r>
              <a:rPr lang="sv-SE" dirty="0" smtClean="0"/>
              <a:t> längs varje </a:t>
            </a:r>
            <a:r>
              <a:rPr lang="sv-SE" dirty="0" smtClean="0"/>
              <a:t>kant?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8289857"/>
                  </p:ext>
                </p:extLst>
              </p:nvPr>
            </p:nvGraphicFramePr>
            <p:xfrm>
              <a:off x="457200" y="2420888"/>
              <a:ext cx="8229600" cy="32562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6∙6∙6=216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12</m:t>
                                </m:r>
                                <m:r>
                                  <a:rPr lang="sv-SE" dirty="0" smtClean="0"/>
                                  <m:t>∙4=48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6</m:t>
                                </m:r>
                                <m:r>
                                  <a:rPr lang="sv-SE" dirty="0" smtClean="0"/>
                                  <m:t>∙</m:t>
                                </m:r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=96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3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=64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∙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∙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=</m:t>
                                </m:r>
                                <m:sSup>
                                  <m:sSupPr>
                                    <m:ctrlPr>
                                      <a:rPr lang="sv-SE" smtClean="0"/>
                                    </m:ctrlPr>
                                  </m:sSupPr>
                                  <m:e>
                                    <m:r>
                                      <a:rPr lang="sv-SE" smtClean="0"/>
                                      <m:t>𝑛</m:t>
                                    </m:r>
                                  </m:e>
                                  <m:sup>
                                    <m:r>
                                      <a:rPr lang="sv-SE" smtClean="0"/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8289857"/>
                  </p:ext>
                </p:extLst>
              </p:nvPr>
            </p:nvGraphicFramePr>
            <p:xfrm>
              <a:off x="457200" y="2420888"/>
              <a:ext cx="8229600" cy="32562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90017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51563" r="-400000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551563" r="-173077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551563" r="-100000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51563" b="-21406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83607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23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räknar vi ut antalen för en kub </a:t>
            </a:r>
            <a:r>
              <a:rPr lang="sv-SE" dirty="0" smtClean="0"/>
              <a:t>med </a:t>
            </a:r>
            <a:r>
              <a:rPr lang="sv-SE" dirty="0" smtClean="0"/>
              <a:t>n </a:t>
            </a:r>
            <a:r>
              <a:rPr lang="sv-SE" dirty="0" err="1" smtClean="0"/>
              <a:t>småkuber</a:t>
            </a:r>
            <a:r>
              <a:rPr lang="sv-SE" dirty="0" smtClean="0"/>
              <a:t> längs varje </a:t>
            </a:r>
            <a:r>
              <a:rPr lang="sv-SE" dirty="0" smtClean="0"/>
              <a:t>kant?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7529036"/>
                  </p:ext>
                </p:extLst>
              </p:nvPr>
            </p:nvGraphicFramePr>
            <p:xfrm>
              <a:off x="457200" y="2420888"/>
              <a:ext cx="8229600" cy="32562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6∙6∙6=216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12</m:t>
                                </m:r>
                                <m:r>
                                  <a:rPr lang="sv-SE" dirty="0" smtClean="0"/>
                                  <m:t>∙4=48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6</m:t>
                                </m:r>
                                <m:r>
                                  <a:rPr lang="sv-SE" dirty="0" smtClean="0"/>
                                  <m:t>∙</m:t>
                                </m:r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=96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3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=64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∙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∙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=</m:t>
                                </m:r>
                                <m:sSup>
                                  <m:sSupPr>
                                    <m:ctrlPr>
                                      <a:rPr lang="sv-SE" smtClean="0"/>
                                    </m:ctrlPr>
                                  </m:sSupPr>
                                  <m:e>
                                    <m:r>
                                      <a:rPr lang="sv-SE" smtClean="0"/>
                                      <m:t>𝑛</m:t>
                                    </m:r>
                                  </m:e>
                                  <m:sup>
                                    <m:r>
                                      <a:rPr lang="sv-SE" smtClean="0"/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∙(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7529036"/>
                  </p:ext>
                </p:extLst>
              </p:nvPr>
            </p:nvGraphicFramePr>
            <p:xfrm>
              <a:off x="457200" y="2420888"/>
              <a:ext cx="8229600" cy="32562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90017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51563" r="-400000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551563" r="-173077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551563" r="-100000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51563" b="-21406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83607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783607" r="-17307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19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räknar vi ut antalen för en kub </a:t>
            </a:r>
            <a:r>
              <a:rPr lang="sv-SE" dirty="0" smtClean="0"/>
              <a:t>med </a:t>
            </a:r>
            <a:r>
              <a:rPr lang="sv-SE" dirty="0" smtClean="0"/>
              <a:t>n </a:t>
            </a:r>
            <a:r>
              <a:rPr lang="sv-SE" dirty="0" err="1" smtClean="0"/>
              <a:t>småkuber</a:t>
            </a:r>
            <a:r>
              <a:rPr lang="sv-SE" dirty="0" smtClean="0"/>
              <a:t> längs varje </a:t>
            </a:r>
            <a:r>
              <a:rPr lang="sv-SE" dirty="0" smtClean="0"/>
              <a:t>kant?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42761305"/>
                  </p:ext>
                </p:extLst>
              </p:nvPr>
            </p:nvGraphicFramePr>
            <p:xfrm>
              <a:off x="457200" y="2420888"/>
              <a:ext cx="8229600" cy="32562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6∙6∙6=216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12</m:t>
                                </m:r>
                                <m:r>
                                  <a:rPr lang="sv-SE" dirty="0" smtClean="0"/>
                                  <m:t>∙4=48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6</m:t>
                                </m:r>
                                <m:r>
                                  <a:rPr lang="sv-SE" dirty="0" smtClean="0"/>
                                  <m:t>∙</m:t>
                                </m:r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=96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3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=64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∙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∙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=</m:t>
                                </m:r>
                                <m:sSup>
                                  <m:sSupPr>
                                    <m:ctrlPr>
                                      <a:rPr lang="sv-SE" smtClean="0"/>
                                    </m:ctrlPr>
                                  </m:sSupPr>
                                  <m:e>
                                    <m:r>
                                      <a:rPr lang="sv-SE" smtClean="0"/>
                                      <m:t>𝑛</m:t>
                                    </m:r>
                                  </m:e>
                                  <m:sup>
                                    <m:r>
                                      <a:rPr lang="sv-SE" smtClean="0"/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12∙(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−2)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b="0" i="1" smtClean="0">
                                    <a:latin typeface="Cambria Math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sv-SE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sv-S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42761305"/>
                  </p:ext>
                </p:extLst>
              </p:nvPr>
            </p:nvGraphicFramePr>
            <p:xfrm>
              <a:off x="457200" y="2420888"/>
              <a:ext cx="8229600" cy="32562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90017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51563" r="-400000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551563" r="-173077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551563" r="-100000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51563" b="-21406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83607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783607" r="-17307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78360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?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88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räknar vi ut antalen för en kub </a:t>
            </a:r>
            <a:r>
              <a:rPr lang="sv-SE" dirty="0" smtClean="0"/>
              <a:t>med </a:t>
            </a:r>
            <a:r>
              <a:rPr lang="sv-SE" dirty="0" smtClean="0"/>
              <a:t>n </a:t>
            </a:r>
            <a:r>
              <a:rPr lang="sv-SE" dirty="0" err="1" smtClean="0"/>
              <a:t>småkuber</a:t>
            </a:r>
            <a:r>
              <a:rPr lang="sv-SE" dirty="0" smtClean="0"/>
              <a:t> längs varje </a:t>
            </a:r>
            <a:r>
              <a:rPr lang="sv-SE" dirty="0" smtClean="0"/>
              <a:t>kant?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4475556"/>
                  </p:ext>
                </p:extLst>
              </p:nvPr>
            </p:nvGraphicFramePr>
            <p:xfrm>
              <a:off x="457200" y="2420888"/>
              <a:ext cx="8229600" cy="328244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6∙6∙6=216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12</m:t>
                                </m:r>
                                <m:r>
                                  <a:rPr lang="sv-SE" dirty="0" smtClean="0"/>
                                  <m:t>∙4=48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dirty="0" smtClean="0"/>
                                  <m:t>6</m:t>
                                </m:r>
                                <m:r>
                                  <a:rPr lang="sv-SE" dirty="0" smtClean="0"/>
                                  <m:t>∙</m:t>
                                </m:r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=96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v-SE" dirty="0" smtClean="0"/>
                                    </m:ctrlPr>
                                  </m:sSupPr>
                                  <m:e>
                                    <m:r>
                                      <a:rPr lang="sv-SE" dirty="0" smtClean="0"/>
                                      <m:t>4</m:t>
                                    </m:r>
                                  </m:e>
                                  <m:sup>
                                    <m:r>
                                      <a:rPr lang="sv-SE" dirty="0" smtClean="0"/>
                                      <m:t>3</m:t>
                                    </m:r>
                                  </m:sup>
                                </m:sSup>
                                <m:r>
                                  <a:rPr lang="sv-SE" dirty="0" smtClean="0"/>
                                  <m:t>=64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∙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∙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=</m:t>
                                </m:r>
                                <m:sSup>
                                  <m:sSupPr>
                                    <m:ctrlPr>
                                      <a:rPr lang="sv-SE" smtClean="0"/>
                                    </m:ctrlPr>
                                  </m:sSupPr>
                                  <m:e>
                                    <m:r>
                                      <a:rPr lang="sv-SE" smtClean="0"/>
                                      <m:t>𝑛</m:t>
                                    </m:r>
                                  </m:e>
                                  <m:sup>
                                    <m:r>
                                      <a:rPr lang="sv-SE" smtClean="0"/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12∙(</m:t>
                                </m:r>
                                <m:r>
                                  <a:rPr lang="sv-SE" smtClean="0"/>
                                  <m:t>𝑛</m:t>
                                </m:r>
                                <m:r>
                                  <a:rPr lang="sv-SE" smtClean="0"/>
                                  <m:t>−2)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v-SE" smtClean="0"/>
                                  <m:t>6</m:t>
                                </m:r>
                                <m:sSup>
                                  <m:sSupPr>
                                    <m:ctrlPr>
                                      <a:rPr lang="sv-SE" smtClean="0"/>
                                    </m:ctrlPr>
                                  </m:sSupPr>
                                  <m:e>
                                    <m:r>
                                      <a:rPr lang="sv-SE" smtClean="0"/>
                                      <m:t>(</m:t>
                                    </m:r>
                                    <m:r>
                                      <a:rPr lang="sv-SE" smtClean="0"/>
                                      <m:t>𝑛</m:t>
                                    </m:r>
                                    <m:r>
                                      <a:rPr lang="sv-SE" smtClean="0"/>
                                      <m:t>−2)</m:t>
                                    </m:r>
                                  </m:e>
                                  <m:sup>
                                    <m:r>
                                      <a:rPr lang="sv-SE" smtClean="0"/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v-SE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sv-SE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Platshållare för innehåll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4475556"/>
                  </p:ext>
                </p:extLst>
              </p:nvPr>
            </p:nvGraphicFramePr>
            <p:xfrm>
              <a:off x="457200" y="2420888"/>
              <a:ext cx="8229600" cy="328244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5920"/>
                    <a:gridCol w="1388760"/>
                    <a:gridCol w="190308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Totalt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 målade sidor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 målad sida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Ingen sida målad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0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64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125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36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54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27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90017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53125" r="-40000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553125" r="-173077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553125" r="-10000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53125" b="-2125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/>
                    </a:tc>
                  </a:tr>
                  <a:tr h="398145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36923" r="-4000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 smtClean="0"/>
                            <a:t>8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9615" t="-736923" r="-173077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736923" r="-1000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736923" b="-153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10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837000"/>
            <a:ext cx="864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831000"/>
            <a:ext cx="8640000" cy="5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6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831000"/>
            <a:ext cx="8640000" cy="5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2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831000"/>
            <a:ext cx="8640000" cy="5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0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837000"/>
            <a:ext cx="864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206" y="57797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Kuber med 2 målade sidor längs varje kant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780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0" y="60007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Kuber med en målad sida i mitten av varje sida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122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0" y="566154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 smtClean="0"/>
              <a:t>Innanför det yttre skalet av målade kuber finns en liten kub av omålade </a:t>
            </a:r>
            <a:r>
              <a:rPr lang="sv-SE" sz="2400" dirty="0" err="1" smtClean="0"/>
              <a:t>småkuber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959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9" r="76364" b="26970"/>
          <a:stretch/>
        </p:blipFill>
        <p:spPr>
          <a:xfrm>
            <a:off x="251520" y="404664"/>
            <a:ext cx="2161309" cy="21336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44478" r="54394" b="7307"/>
          <a:stretch/>
        </p:blipFill>
        <p:spPr>
          <a:xfrm>
            <a:off x="602284" y="2538264"/>
            <a:ext cx="1953492" cy="247996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1" t="30202" b="16465"/>
          <a:stretch/>
        </p:blipFill>
        <p:spPr>
          <a:xfrm>
            <a:off x="2987824" y="4005064"/>
            <a:ext cx="2646218" cy="274320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851902" y="2029660"/>
            <a:ext cx="556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Hur många </a:t>
            </a:r>
            <a:r>
              <a:rPr lang="sv-SE" sz="2400" dirty="0" err="1" smtClean="0"/>
              <a:t>småkuber</a:t>
            </a:r>
            <a:r>
              <a:rPr lang="sv-SE" sz="2400" dirty="0" smtClean="0"/>
              <a:t> av varje sort blir det?</a:t>
            </a:r>
            <a:endParaRPr lang="sv-SE" sz="24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88"/>
          <a:stretch/>
        </p:blipFill>
        <p:spPr>
          <a:xfrm>
            <a:off x="4139952" y="2287101"/>
            <a:ext cx="4455137" cy="35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ubrik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3140968"/>
                <a:ext cx="7772400" cy="1470025"/>
              </a:xfrm>
            </p:spPr>
            <p:txBody>
              <a:bodyPr>
                <a:normAutofit/>
              </a:bodyPr>
              <a:lstStyle/>
              <a:p>
                <a:r>
                  <a:rPr lang="sv-SE" sz="2400" dirty="0" smtClean="0"/>
                  <a:t>2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längs varje kant</a:t>
                </a:r>
                <a:br>
                  <a:rPr lang="sv-SE" sz="2400" dirty="0" smtClean="0"/>
                </a:br>
                <a:r>
                  <a:rPr lang="sv-SE" sz="2400" dirty="0" smtClean="0"/>
                  <a:t> </a:t>
                </a:r>
                <a:br>
                  <a:rPr lang="sv-SE" sz="2400" dirty="0" smtClean="0"/>
                </a:br>
                <a:r>
                  <a:rPr lang="sv-SE" sz="2400" dirty="0" smtClean="0"/>
                  <a:t>Antal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totalt:  </a:t>
                </a:r>
                <a14:m>
                  <m:oMath xmlns:m="http://schemas.openxmlformats.org/officeDocument/2006/math">
                    <m:r>
                      <a:rPr lang="sv-SE" sz="2400" b="0" i="1" smtClean="0">
                        <a:latin typeface="Cambria Math"/>
                      </a:rPr>
                      <m:t>2</m:t>
                    </m:r>
                    <m:r>
                      <a:rPr lang="sv-SE" sz="2400" b="0" i="1" smtClean="0">
                        <a:latin typeface="Cambria Math"/>
                        <a:ea typeface="Cambria Math"/>
                      </a:rPr>
                      <m:t>∙2∙2</m:t>
                    </m:r>
                    <m:r>
                      <a:rPr lang="sv-SE" sz="2400" dirty="0">
                        <a:latin typeface="Cambria Math"/>
                      </a:rPr>
                      <m:t>=</m:t>
                    </m:r>
                    <m:r>
                      <a:rPr lang="sv-SE" sz="2400" b="0" i="0" dirty="0" smtClean="0">
                        <a:latin typeface="Cambria Math"/>
                      </a:rPr>
                      <m:t>8</m:t>
                    </m:r>
                  </m:oMath>
                </a14:m>
                <a:endParaRPr lang="sv-SE" sz="2400" dirty="0"/>
              </a:p>
            </p:txBody>
          </p:sp>
        </mc:Choice>
        <mc:Fallback xmlns="">
          <p:sp>
            <p:nvSpPr>
              <p:cNvPr id="2" name="Rubri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3140968"/>
                <a:ext cx="7772400" cy="14700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9" r="76364" b="26970"/>
          <a:stretch/>
        </p:blipFill>
        <p:spPr>
          <a:xfrm>
            <a:off x="3203848" y="836712"/>
            <a:ext cx="2161309" cy="2133600"/>
          </a:xfrm>
          <a:prstGeom prst="rect">
            <a:avLst/>
          </a:prstGeom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19160"/>
              </p:ext>
            </p:extLst>
          </p:nvPr>
        </p:nvGraphicFramePr>
        <p:xfrm>
          <a:off x="1475656" y="5085184"/>
          <a:ext cx="609600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Totalt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 målad sida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Ingen sida målad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6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ubrik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3140968"/>
                <a:ext cx="7772400" cy="1470025"/>
              </a:xfrm>
            </p:spPr>
            <p:txBody>
              <a:bodyPr>
                <a:normAutofit/>
              </a:bodyPr>
              <a:lstStyle/>
              <a:p>
                <a:r>
                  <a:rPr lang="sv-SE" sz="2400" dirty="0" smtClean="0"/>
                  <a:t>3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längs varje kant</a:t>
                </a:r>
                <a:br>
                  <a:rPr lang="sv-SE" sz="2400" dirty="0" smtClean="0"/>
                </a:br>
                <a:r>
                  <a:rPr lang="sv-SE" sz="2400" dirty="0" smtClean="0"/>
                  <a:t> </a:t>
                </a:r>
                <a:br>
                  <a:rPr lang="sv-SE" sz="2400" dirty="0" smtClean="0"/>
                </a:br>
                <a:r>
                  <a:rPr lang="sv-SE" sz="2400" dirty="0" smtClean="0"/>
                  <a:t>Antal </a:t>
                </a:r>
                <a:r>
                  <a:rPr lang="sv-SE" sz="2400" dirty="0" err="1" smtClean="0"/>
                  <a:t>småkuber</a:t>
                </a:r>
                <a:r>
                  <a:rPr lang="sv-SE" sz="2400" dirty="0" smtClean="0"/>
                  <a:t> totalt:  </a:t>
                </a:r>
                <a14:m>
                  <m:oMath xmlns:m="http://schemas.openxmlformats.org/officeDocument/2006/math">
                    <m:r>
                      <a:rPr lang="sv-SE" sz="2400" i="1">
                        <a:latin typeface="Cambria Math"/>
                      </a:rPr>
                      <m:t>3</m:t>
                    </m:r>
                    <m:r>
                      <a:rPr lang="sv-SE" sz="2400" b="0" i="1" smtClean="0">
                        <a:latin typeface="Cambria Math"/>
                        <a:ea typeface="Cambria Math"/>
                      </a:rPr>
                      <m:t>∙3∙</m:t>
                    </m:r>
                    <m:r>
                      <a:rPr lang="sv-SE" sz="2400" b="0" i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sv-SE" sz="2400" dirty="0">
                        <a:latin typeface="Cambria Math"/>
                      </a:rPr>
                      <m:t>=</m:t>
                    </m:r>
                    <m:r>
                      <a:rPr lang="sv-SE" sz="2400" b="0" i="0" dirty="0" smtClean="0">
                        <a:latin typeface="Cambria Math"/>
                      </a:rPr>
                      <m:t>27</m:t>
                    </m:r>
                  </m:oMath>
                </a14:m>
                <a:endParaRPr lang="sv-SE" sz="2400" dirty="0"/>
              </a:p>
            </p:txBody>
          </p:sp>
        </mc:Choice>
        <mc:Fallback xmlns="">
          <p:sp>
            <p:nvSpPr>
              <p:cNvPr id="2" name="Rubri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3140968"/>
                <a:ext cx="7772400" cy="14700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87780"/>
              </p:ext>
            </p:extLst>
          </p:nvPr>
        </p:nvGraphicFramePr>
        <p:xfrm>
          <a:off x="1475656" y="5085184"/>
          <a:ext cx="609600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Totalt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 målade sidor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 målad sida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Ingen sida målad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44478" r="54394" b="7307"/>
          <a:stretch/>
        </p:blipFill>
        <p:spPr>
          <a:xfrm>
            <a:off x="3491880" y="498345"/>
            <a:ext cx="1953492" cy="24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1076</Words>
  <Application>Microsoft Office PowerPoint</Application>
  <PresentationFormat>Bildspel på skärmen (4:3)</PresentationFormat>
  <Paragraphs>419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1" baseType="lpstr">
      <vt:lpstr>Office-tema</vt:lpstr>
      <vt:lpstr>Såga i kuber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2 småkuber längs varje kant   Antal småkuber totalt:  2∙2∙2=8</vt:lpstr>
      <vt:lpstr>3 småkuber längs varje kant   Antal småkuber totalt:  3∙3∙3=27</vt:lpstr>
      <vt:lpstr>4 småkuber längs varje kant   Antal småkuber totalt:  4∙4∙4=64</vt:lpstr>
      <vt:lpstr>5 småkuber längs varje kant   Antal småkuber totalt:  5∙5∙5=125</vt:lpstr>
      <vt:lpstr>Alla fyra i samma tabell</vt:lpstr>
      <vt:lpstr>Kub med 6 småkuber längs varje kant</vt:lpstr>
      <vt:lpstr>PowerPoint-presentation</vt:lpstr>
      <vt:lpstr>Kub med 6 småkuber längs varje kant</vt:lpstr>
      <vt:lpstr>Småkuber med 2 målade sidor finns längs kanterna.  Hur många kanter har en kub?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Kub med 6 småkuber längs varje kant</vt:lpstr>
      <vt:lpstr>PowerPoint-presentation</vt:lpstr>
      <vt:lpstr>PowerPoint-presentation</vt:lpstr>
      <vt:lpstr>PowerPoint-presentation</vt:lpstr>
      <vt:lpstr>Kub med 6 småkuber längs varje kant</vt:lpstr>
      <vt:lpstr>PowerPoint-presentation</vt:lpstr>
      <vt:lpstr>Kub med 6 småkuber längs varje kant</vt:lpstr>
      <vt:lpstr>Hur räknar vi ut antalen för en kub med n småkuber längs varje kant?</vt:lpstr>
      <vt:lpstr>Hur räknar vi ut antalen för en kub med n småkuber längs varje kant?</vt:lpstr>
      <vt:lpstr>Hur räknar vi ut antalen för en kub med n småkuber längs varje kant?</vt:lpstr>
      <vt:lpstr>Hur räknar vi ut antalen för en kub med n småkuber längs varje kant?</vt:lpstr>
      <vt:lpstr>Hur räknar vi ut antalen för en kub med n småkuber längs varje kant?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Såga i kuber</dc:title>
  <dc:creator>Charlotte Asker</dc:creator>
  <cp:lastModifiedBy>Charlotte Asker</cp:lastModifiedBy>
  <cp:revision>27</cp:revision>
  <dcterms:created xsi:type="dcterms:W3CDTF">2013-11-13T09:44:38Z</dcterms:created>
  <dcterms:modified xsi:type="dcterms:W3CDTF">2013-11-14T12:15:19Z</dcterms:modified>
</cp:coreProperties>
</file>